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21387816" cy="30275784"/>
  <p:notesSz cx="30275784" cy="2138781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-poster-head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1387816" cy="4297680"/>
          </a:xfrm>
          <a:prstGeom prst="rect">
            <a:avLst/>
          </a:prstGeom>
        </p:spPr>
      </p:pic>
      <p:pic>
        <p:nvPicPr>
          <p:cNvPr id="3" name="Image 1" descr="/Users/heidiandersen/ntog/ntog-logo-102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777240"/>
            <a:ext cx="2743200" cy="2743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31920" y="777240"/>
            <a:ext cx="16642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100" kern="0" dirty="0">
                <a:solidFill>
                  <a:srgbClr val="F8D2D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NLCS 2027  ·  16th Nordic Lung Cancer Symposium  ·  13–15 May 2027  ·  Copenhagen</a:t>
            </a:r>
            <a:endParaRPr lang="en-US" sz="1800" dirty="0"/>
          </a:p>
        </p:txBody>
      </p:sp>
      <p:sp>
        <p:nvSpPr>
          <p:cNvPr id="5" name="Text 1"/>
          <p:cNvSpPr/>
          <p:nvPr/>
        </p:nvSpPr>
        <p:spPr>
          <a:xfrm>
            <a:off x="3931920" y="1325880"/>
            <a:ext cx="1664208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poster title — short, specific, and results-forward</a:t>
            </a:r>
            <a:endParaRPr lang="en-US" sz="4400" dirty="0"/>
          </a:p>
        </p:txBody>
      </p:sp>
      <p:sp>
        <p:nvSpPr>
          <p:cNvPr id="6" name="Text 2"/>
          <p:cNvSpPr/>
          <p:nvPr/>
        </p:nvSpPr>
        <p:spPr>
          <a:xfrm>
            <a:off x="3931920" y="3108960"/>
            <a:ext cx="1664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Author A¹, Author B², Author C¹   (underline the presenting author)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3931920" y="3657600"/>
            <a:ext cx="1664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8D2D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¹ Affiliation, City, Country   ·   ² Affiliation, City, Country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822960" y="4709160"/>
            <a:ext cx="19741896" cy="1783080"/>
          </a:xfrm>
          <a:prstGeom prst="roundRect">
            <a:avLst>
              <a:gd name="adj" fmla="val 3077"/>
            </a:avLst>
          </a:prstGeom>
          <a:solidFill>
            <a:srgbClr val="FFF1F3"/>
          </a:solidFill>
          <a:ln w="12700">
            <a:solidFill>
              <a:srgbClr val="F2B8C2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822960" y="4709160"/>
            <a:ext cx="164592" cy="178308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0" name="Text 6"/>
          <p:cNvSpPr/>
          <p:nvPr/>
        </p:nvSpPr>
        <p:spPr>
          <a:xfrm>
            <a:off x="1325880" y="4882896"/>
            <a:ext cx="18836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100" kern="0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TAKE-HOME MESSAGE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1325880" y="5340096"/>
            <a:ext cx="188366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one sentence a passer-by should remember — your single most important, specific finding.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822960" y="690372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Background</a:t>
            </a:r>
            <a:endParaRPr lang="en-US" sz="3000" dirty="0"/>
          </a:p>
        </p:txBody>
      </p:sp>
      <p:sp>
        <p:nvSpPr>
          <p:cNvPr id="13" name="Shape 9"/>
          <p:cNvSpPr/>
          <p:nvPr/>
        </p:nvSpPr>
        <p:spPr>
          <a:xfrm>
            <a:off x="822960" y="7653528"/>
            <a:ext cx="6400800" cy="4937760"/>
          </a:xfrm>
          <a:prstGeom prst="roundRect">
            <a:avLst>
              <a:gd name="adj" fmla="val 926"/>
            </a:avLst>
          </a:prstGeom>
          <a:solidFill>
            <a:srgbClr val="FFF1F3"/>
          </a:solidFill>
          <a:ln w="12700">
            <a:solidFill>
              <a:srgbClr val="F2B8C2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1188720" y="7909560"/>
            <a:ext cx="5669280" cy="4434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1–2 sentences: the clinical problem, why it matters, and how common it is — then the gap your study fills.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822960" y="13139928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Aim</a:t>
            </a:r>
            <a:endParaRPr lang="en-US" sz="3000" dirty="0"/>
          </a:p>
        </p:txBody>
      </p:sp>
      <p:sp>
        <p:nvSpPr>
          <p:cNvPr id="16" name="Shape 12"/>
          <p:cNvSpPr/>
          <p:nvPr/>
        </p:nvSpPr>
        <p:spPr>
          <a:xfrm>
            <a:off x="822960" y="13889736"/>
            <a:ext cx="6400800" cy="2926080"/>
          </a:xfrm>
          <a:prstGeom prst="roundRect">
            <a:avLst>
              <a:gd name="adj" fmla="val 1563"/>
            </a:avLst>
          </a:prstGeom>
          <a:solidFill>
            <a:srgbClr val="FFF1F3"/>
          </a:solidFill>
          <a:ln w="12700">
            <a:solidFill>
              <a:srgbClr val="F2B8C2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1188720" y="14145768"/>
            <a:ext cx="566928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One sentence: the single, specific, answerable question or objective.</a:t>
            </a:r>
            <a:endParaRPr lang="en-US" sz="2200" dirty="0"/>
          </a:p>
        </p:txBody>
      </p:sp>
      <p:sp>
        <p:nvSpPr>
          <p:cNvPr id="18" name="Text 14"/>
          <p:cNvSpPr/>
          <p:nvPr/>
        </p:nvSpPr>
        <p:spPr>
          <a:xfrm>
            <a:off x="822960" y="17364456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Methods</a:t>
            </a:r>
            <a:endParaRPr lang="en-US" sz="3000" dirty="0"/>
          </a:p>
        </p:txBody>
      </p:sp>
      <p:sp>
        <p:nvSpPr>
          <p:cNvPr id="19" name="Shape 15"/>
          <p:cNvSpPr/>
          <p:nvPr/>
        </p:nvSpPr>
        <p:spPr>
          <a:xfrm>
            <a:off x="822960" y="18114264"/>
            <a:ext cx="6400800" cy="10058400"/>
          </a:xfrm>
          <a:prstGeom prst="roundRect">
            <a:avLst>
              <a:gd name="adj" fmla="val 714"/>
            </a:avLst>
          </a:prstGeom>
          <a:solidFill>
            <a:srgbClr val="FFF1F3"/>
          </a:solidFill>
          <a:ln w="12700">
            <a:solidFill>
              <a:srgbClr val="F2B8C2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1188720" y="18370296"/>
            <a:ext cx="5669280" cy="9555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Design, setting and population.</a:t>
            </a:r>
            <a:endParaRPr lang="en-US" sz="22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Data sources and key measurements.</a:t>
            </a:r>
            <a:endParaRPr lang="en-US" sz="22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Analysis — and how bias / confounding were handled.</a:t>
            </a:r>
            <a:endParaRPr lang="en-US" sz="22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2200" dirty="0">
                <a:solidFill>
                  <a:srgbClr val="25252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Just enough detail to judge validity.</a:t>
            </a:r>
            <a:endParaRPr lang="en-US" sz="2200" dirty="0"/>
          </a:p>
        </p:txBody>
      </p:sp>
      <p:sp>
        <p:nvSpPr>
          <p:cNvPr id="21" name="Text 17"/>
          <p:cNvSpPr/>
          <p:nvPr/>
        </p:nvSpPr>
        <p:spPr>
          <a:xfrm>
            <a:off x="7772400" y="690372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Results</a:t>
            </a:r>
            <a:endParaRPr lang="en-US" sz="3000" dirty="0"/>
          </a:p>
        </p:txBody>
      </p:sp>
      <p:sp>
        <p:nvSpPr>
          <p:cNvPr id="22" name="Shape 18"/>
          <p:cNvSpPr/>
          <p:nvPr/>
        </p:nvSpPr>
        <p:spPr>
          <a:xfrm>
            <a:off x="7772400" y="7653528"/>
            <a:ext cx="6400800" cy="10058400"/>
          </a:xfrm>
          <a:prstGeom prst="roundRect">
            <a:avLst>
              <a:gd name="adj" fmla="val 714"/>
            </a:avLst>
          </a:prstGeom>
          <a:solidFill>
            <a:srgbClr val="FFF1F3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8229600" y="7653528"/>
            <a:ext cx="5486400" cy="10058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Your main figure or table.</a:t>
            </a:r>
            <a:endParaRPr lang="en-US" sz="20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2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 with the result, not the method —</a:t>
            </a:r>
            <a:endParaRPr lang="en-US" sz="2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label the axes and give numbers</a:t>
            </a:r>
            <a:endParaRPr lang="en-US" sz="2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 95% confidence intervals.</a:t>
            </a:r>
            <a:endParaRPr lang="en-US" sz="2000" dirty="0"/>
          </a:p>
        </p:txBody>
      </p:sp>
      <p:sp>
        <p:nvSpPr>
          <p:cNvPr id="24" name="Shape 20"/>
          <p:cNvSpPr/>
          <p:nvPr/>
        </p:nvSpPr>
        <p:spPr>
          <a:xfrm>
            <a:off x="7772400" y="18169128"/>
            <a:ext cx="6400800" cy="6766560"/>
          </a:xfrm>
          <a:prstGeom prst="roundRect">
            <a:avLst>
              <a:gd name="adj" fmla="val 714"/>
            </a:avLst>
          </a:prstGeom>
          <a:solidFill>
            <a:srgbClr val="FFF1F3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8229600" y="18169128"/>
            <a:ext cx="5486400" cy="6766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second figure or a key table —</a:t>
            </a:r>
            <a:endParaRPr lang="en-US" sz="20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only if it adds something new.</a:t>
            </a:r>
            <a:endParaRPr lang="en-US" sz="2000" dirty="0"/>
          </a:p>
        </p:txBody>
      </p:sp>
      <p:sp>
        <p:nvSpPr>
          <p:cNvPr id="26" name="Shape 22"/>
          <p:cNvSpPr/>
          <p:nvPr/>
        </p:nvSpPr>
        <p:spPr>
          <a:xfrm>
            <a:off x="7772400" y="25392888"/>
            <a:ext cx="6400800" cy="2560320"/>
          </a:xfrm>
          <a:prstGeom prst="roundRect">
            <a:avLst>
              <a:gd name="adj" fmla="val 1786"/>
            </a:avLst>
          </a:prstGeom>
          <a:solidFill>
            <a:srgbClr val="FFF1F3"/>
          </a:solidFill>
          <a:ln w="12700">
            <a:solidFill>
              <a:srgbClr val="F2B8C2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8138160" y="25667208"/>
            <a:ext cx="56692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b="1" dirty="0">
                <a:solidFill>
                  <a:srgbClr val="74101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numbers — </a:t>
            </a:r>
            <a:pPr indent="0" marL="0">
              <a:lnSpc>
                <a:spcPct val="130000"/>
              </a:lnSpc>
              <a:buNone/>
            </a:pPr>
            <a:r>
              <a:rPr lang="en-US" sz="22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report effect sizes with confidence intervals, not p-values alone.</a:t>
            </a:r>
            <a:endParaRPr lang="en-US" sz="2200" dirty="0"/>
          </a:p>
        </p:txBody>
      </p:sp>
      <p:sp>
        <p:nvSpPr>
          <p:cNvPr id="28" name="Text 24"/>
          <p:cNvSpPr/>
          <p:nvPr/>
        </p:nvSpPr>
        <p:spPr>
          <a:xfrm>
            <a:off x="14721840" y="690372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Conclusions &amp; interpretation</a:t>
            </a:r>
            <a:endParaRPr lang="en-US" sz="3000" dirty="0"/>
          </a:p>
        </p:txBody>
      </p:sp>
      <p:sp>
        <p:nvSpPr>
          <p:cNvPr id="29" name="Shape 25"/>
          <p:cNvSpPr/>
          <p:nvPr/>
        </p:nvSpPr>
        <p:spPr>
          <a:xfrm>
            <a:off x="14721840" y="7653528"/>
            <a:ext cx="6400800" cy="8046720"/>
          </a:xfrm>
          <a:prstGeom prst="roundRect">
            <a:avLst>
              <a:gd name="adj" fmla="val 714"/>
            </a:avLst>
          </a:prstGeom>
          <a:solidFill>
            <a:srgbClr val="FFF1F3"/>
          </a:solidFill>
          <a:ln w="12700">
            <a:solidFill>
              <a:srgbClr val="F2B8C2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15087600" y="7909560"/>
            <a:ext cx="5669280" cy="7543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the main finding means · one honest limitation · the implication for Nordic lung-cancer practice or research. Don’t overclaim.</a:t>
            </a:r>
            <a:endParaRPr lang="en-US" sz="2200" dirty="0"/>
          </a:p>
        </p:txBody>
      </p:sp>
      <p:sp>
        <p:nvSpPr>
          <p:cNvPr id="31" name="Text 27"/>
          <p:cNvSpPr/>
          <p:nvPr/>
        </p:nvSpPr>
        <p:spPr>
          <a:xfrm>
            <a:off x="14721840" y="16248888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References</a:t>
            </a:r>
            <a:endParaRPr lang="en-US" sz="3000" dirty="0"/>
          </a:p>
        </p:txBody>
      </p:sp>
      <p:sp>
        <p:nvSpPr>
          <p:cNvPr id="32" name="Shape 28"/>
          <p:cNvSpPr/>
          <p:nvPr/>
        </p:nvSpPr>
        <p:spPr>
          <a:xfrm>
            <a:off x="14721840" y="16998696"/>
            <a:ext cx="6400800" cy="4389120"/>
          </a:xfrm>
          <a:prstGeom prst="roundRect">
            <a:avLst>
              <a:gd name="adj" fmla="val 1042"/>
            </a:avLst>
          </a:prstGeom>
          <a:solidFill>
            <a:srgbClr val="FFF1F3"/>
          </a:solidFill>
          <a:ln w="12700">
            <a:solidFill>
              <a:srgbClr val="F2B8C2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15087600" y="17254728"/>
            <a:ext cx="5669280" cy="3886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3–5 key references, Vancouver style.</a:t>
            </a:r>
            <a:endParaRPr lang="en-US" sz="2200" dirty="0"/>
          </a:p>
        </p:txBody>
      </p:sp>
      <p:sp>
        <p:nvSpPr>
          <p:cNvPr id="34" name="Text 30"/>
          <p:cNvSpPr/>
          <p:nvPr/>
        </p:nvSpPr>
        <p:spPr>
          <a:xfrm>
            <a:off x="14721840" y="21936456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410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Acknowledgements &amp; funding</a:t>
            </a:r>
            <a:endParaRPr lang="en-US" sz="3000" dirty="0"/>
          </a:p>
        </p:txBody>
      </p:sp>
      <p:sp>
        <p:nvSpPr>
          <p:cNvPr id="35" name="Shape 31"/>
          <p:cNvSpPr/>
          <p:nvPr/>
        </p:nvSpPr>
        <p:spPr>
          <a:xfrm>
            <a:off x="14721840" y="22686264"/>
            <a:ext cx="6400800" cy="4754880"/>
          </a:xfrm>
          <a:prstGeom prst="roundRect">
            <a:avLst>
              <a:gd name="adj" fmla="val 962"/>
            </a:avLst>
          </a:prstGeom>
          <a:solidFill>
            <a:srgbClr val="FFF1F3"/>
          </a:solidFill>
          <a:ln w="12700">
            <a:solidFill>
              <a:srgbClr val="F2B8C2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15087600" y="22942296"/>
            <a:ext cx="5669280" cy="4251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i="1" dirty="0">
                <a:solidFill>
                  <a:srgbClr val="52606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Funding sources, collaborators, and a contact email.</a:t>
            </a:r>
            <a:endParaRPr lang="en-US" sz="2200" dirty="0"/>
          </a:p>
        </p:txBody>
      </p:sp>
      <p:sp>
        <p:nvSpPr>
          <p:cNvPr id="37" name="Shape 33"/>
          <p:cNvSpPr/>
          <p:nvPr/>
        </p:nvSpPr>
        <p:spPr>
          <a:xfrm>
            <a:off x="0" y="28803600"/>
            <a:ext cx="21387816" cy="1472184"/>
          </a:xfrm>
          <a:prstGeom prst="rect">
            <a:avLst/>
          </a:prstGeom>
          <a:solidFill>
            <a:srgbClr val="74101F"/>
          </a:solidFill>
          <a:ln/>
        </p:spPr>
      </p:sp>
      <p:pic>
        <p:nvPicPr>
          <p:cNvPr id="38" name="Image 2" descr="/Users/heidiandersen/ntog/ntog-logo-1024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9059632"/>
            <a:ext cx="960120" cy="960120"/>
          </a:xfrm>
          <a:prstGeom prst="rect">
            <a:avLst/>
          </a:prstGeom>
        </p:spPr>
      </p:pic>
      <p:sp>
        <p:nvSpPr>
          <p:cNvPr id="39" name="Text 34"/>
          <p:cNvSpPr/>
          <p:nvPr/>
        </p:nvSpPr>
        <p:spPr>
          <a:xfrm>
            <a:off x="2103120" y="28803600"/>
            <a:ext cx="18470880" cy="1472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Contact: [ email@institution ]      ·      ntog.org/ntog2027      ·      #NLCS2027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2026-06-20T20:02:16Z</dcterms:created>
  <dcterms:modified xsi:type="dcterms:W3CDTF">2026-06-20T20:02:16Z</dcterms:modified>
</cp:coreProperties>
</file>